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av" ContentType="audio/x-wav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notesMasterIdLst>
    <p:notesMasterId r:id="rId18"/>
  </p:notesMasterIdLst>
  <p:handoutMasterIdLst>
    <p:handoutMasterId r:id="rId19"/>
  </p:handout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7" r:id="rId11"/>
    <p:sldId id="268" r:id="rId12"/>
    <p:sldId id="269" r:id="rId13"/>
    <p:sldId id="270" r:id="rId14"/>
    <p:sldId id="271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64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221E4E-871D-49F9-A292-5614EB91B947}" type="datetimeFigureOut">
              <a:rPr lang="en-IE" smtClean="0"/>
              <a:t>18/09/2019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0171E6-3FDA-49E9-A3B4-0925E0CECA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1367283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audio1.wav>
</file>

<file path=ppt/media/audio2.wav>
</file>

<file path=ppt/media/image1.jpeg>
</file>

<file path=ppt/media/image3.png>
</file>

<file path=ppt/media/image4.jpeg>
</file>

<file path=ppt/media/image5.png>
</file>

<file path=ppt/media/image6.png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20FAE1-95FC-475C-B9A8-4CA7C7B31F16}" type="datetimeFigureOut">
              <a:rPr lang="en-IE" smtClean="0"/>
              <a:t>18/09/2019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CE70F-73DE-403E-B7D6-A4BD2F780BF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68987216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1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7354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10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52177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11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554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12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6102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13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4975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14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5807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15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3775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16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6167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 smtClean="0"/>
              <a:t>2</a:t>
            </a:fld>
            <a:endParaRPr lang="en-IE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1186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3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9906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4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173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5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601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6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4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7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25992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8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7084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CE70F-73DE-403E-B7D6-A4BD2F780BF1}" type="slidenum">
              <a:rPr lang="en-IE">
                <a:solidFill>
                  <a:prstClr val="black"/>
                </a:solidFill>
              </a:rPr>
              <a:pPr/>
              <a:t>9</a:t>
            </a:fld>
            <a:endParaRPr lang="en-IE">
              <a:solidFill>
                <a:prstClr val="black"/>
              </a:solidFill>
            </a:endParaRP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I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4499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D21C-319A-4950-93DB-4AE4674EBB18}" type="datetime1">
              <a:rPr lang="en-IE" smtClean="0"/>
              <a:t>18/09/2019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54267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A3917-001E-4B39-9761-E8F47082B3E9}" type="datetime1">
              <a:rPr lang="en-IE" smtClean="0"/>
              <a:t>18/09/2019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77190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1FE8-83F3-4D3F-B5D2-41440EB748C1}" type="datetime1">
              <a:rPr lang="en-IE" smtClean="0"/>
              <a:t>18/09/2019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61762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E0C50-B2B5-4C8A-AC82-7D1BC4F081CC}" type="datetime1">
              <a:rPr lang="en-IE" smtClean="0"/>
              <a:t>18/09/2019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864690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5BF19-99F7-4D4C-A188-A1331BE02DB3}" type="datetime1">
              <a:rPr lang="en-IE" smtClean="0"/>
              <a:t>18/09/2019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8313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911FA-78DC-4408-AE21-C35BE5BB356B}" type="datetime1">
              <a:rPr lang="en-IE" smtClean="0"/>
              <a:t>18/09/2019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285763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22982-ED8E-445D-8B0C-7D449326582B}" type="datetime1">
              <a:rPr lang="en-IE" smtClean="0"/>
              <a:t>18/09/2019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30038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3B2E7-6176-44B1-92D4-41974EBB9D60}" type="datetime1">
              <a:rPr lang="en-IE" smtClean="0"/>
              <a:t>18/09/2019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367778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927C2-9373-44AC-AB0D-A01BB98D639B}" type="datetime1">
              <a:rPr lang="en-IE" smtClean="0"/>
              <a:t>18/09/2019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14875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CCD65-477F-425C-8E57-6F30EE71B716}" type="datetime1">
              <a:rPr lang="en-IE" smtClean="0"/>
              <a:t>18/09/2019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80638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D901A-3212-42D7-82B5-1508AAD86725}" type="datetime1">
              <a:rPr lang="en-IE" smtClean="0"/>
              <a:t>18/09/2019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5957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D8F2F-E2AB-4B29-AC68-24333CB4D7F2}" type="datetime1">
              <a:rPr lang="en-IE" smtClean="0"/>
              <a:t>18/09/2019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75046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3C51F-BABA-4BB3-B9A5-17858A0F7AB8}" type="datetime1">
              <a:rPr lang="en-IE" smtClean="0"/>
              <a:t>18/09/2019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50424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255DA-61E1-4A35-84F0-65F59CDBEE02}" type="datetime1">
              <a:rPr lang="en-IE" smtClean="0"/>
              <a:t>18/09/2019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1025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6FE22-085F-48E4-AD61-8440199797F5}" type="datetime1">
              <a:rPr lang="en-IE" smtClean="0"/>
              <a:t>18/09/2019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19737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18F44-64EF-40C3-8A29-FF36B9958314}" type="datetime1">
              <a:rPr lang="en-IE" smtClean="0"/>
              <a:t>18/09/2019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8710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4F4CD1D-91F1-4DE5-88FF-68ECCE051C12}" type="datetime1">
              <a:rPr lang="en-IE" smtClean="0"/>
              <a:t>18/09/2019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01823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4A9D5AE-3B2D-4B88-B4D3-C1D99DC9C798}" type="datetime1">
              <a:rPr lang="en-IE" smtClean="0"/>
              <a:t>18/09/2019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EC5F5E5-424C-4B54-A5CA-A7C327D8BA72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32439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  <p:sldLayoutId id="2147483736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gif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9699" y="156742"/>
            <a:ext cx="9144000" cy="607187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Algorithm Of The Game</a:t>
            </a:r>
            <a:endParaRPr lang="en-IE" sz="2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z="2400" smtClean="0">
                <a:solidFill>
                  <a:prstClr val="black">
                    <a:lumMod val="75000"/>
                  </a:prstClr>
                </a:solidFill>
              </a:rPr>
              <a:pPr/>
              <a:t>1</a:t>
            </a:fld>
            <a:endParaRPr lang="en-IE" sz="2400" dirty="0">
              <a:solidFill>
                <a:prstClr val="black">
                  <a:lumMod val="75000"/>
                </a:prst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5945" y="726279"/>
            <a:ext cx="4271058" cy="6131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72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>
                <a:solidFill>
                  <a:prstClr val="black">
                    <a:lumMod val="75000"/>
                  </a:prstClr>
                </a:solidFill>
              </a:rPr>
              <a:pPr/>
              <a:t>10</a:t>
            </a:fld>
            <a:endParaRPr lang="en-IE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1532848" y="2547577"/>
            <a:ext cx="9144000" cy="6071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IE" sz="4800" b="1" dirty="0">
                <a:solidFill>
                  <a:srgbClr val="C00000"/>
                </a:solidFill>
              </a:rPr>
              <a:t>Functional Requirements </a:t>
            </a:r>
            <a:r>
              <a:rPr lang="en-IE" sz="4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003198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>
                <a:solidFill>
                  <a:prstClr val="black">
                    <a:lumMod val="75000"/>
                  </a:prstClr>
                </a:solidFill>
              </a:rPr>
              <a:pPr/>
              <a:t>11</a:t>
            </a:fld>
            <a:endParaRPr lang="en-IE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1645595" y="0"/>
            <a:ext cx="9144000" cy="6071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/>
              </a:buClr>
            </a:pPr>
            <a:r>
              <a:rPr lang="en-IE" sz="2800" b="1" dirty="0">
                <a:solidFill>
                  <a:srgbClr val="C00000"/>
                </a:solidFill>
                <a:effectLst>
                  <a:glow rad="38100">
                    <a:prstClr val="white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Functional Requirements </a:t>
            </a:r>
            <a:r>
              <a:rPr lang="en-IE" sz="2800" dirty="0">
                <a:gradFill flip="none" rotWithShape="1">
                  <a:gsLst>
                    <a:gs pos="0">
                      <a:prstClr val="black"/>
                    </a:gs>
                    <a:gs pos="100000">
                      <a:prstClr val="black">
                        <a:lumMod val="75000"/>
                      </a:prstClr>
                    </a:gs>
                  </a:gsLst>
                  <a:lin ang="5400000" scaled="0"/>
                  <a:tileRect/>
                </a:gradFill>
                <a:effectLst>
                  <a:glow rad="38100">
                    <a:prstClr val="white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629932" y="883099"/>
            <a:ext cx="29546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E" sz="3200" b="1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Map editor: </a:t>
            </a:r>
            <a:r>
              <a:rPr lang="en-IE" sz="32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	</a:t>
            </a:r>
            <a:endParaRPr lang="en-IE" sz="32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29931" y="1528343"/>
            <a:ext cx="101596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Arial" panose="020B0604020202020204" pitchFamily="34" charset="0"/>
              </a:rPr>
              <a:t>1- </a:t>
            </a:r>
            <a:r>
              <a:rPr lang="en-US" sz="2400" b="0" i="0" u="sng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User-driven creation </a:t>
            </a:r>
            <a:r>
              <a:rPr lang="en-US" sz="24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of map elements, such as country, continent, and connectivity between countries. 	</a:t>
            </a:r>
            <a:endParaRPr lang="en-US" sz="24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29930" y="2618405"/>
            <a:ext cx="101596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2- Saving a map to a text file exactly as edited (using the “conquest” game map format). 	</a:t>
            </a:r>
            <a:endParaRPr lang="en-US" sz="24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29930" y="3805782"/>
            <a:ext cx="101596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3- Loading a map from an existing “conquest” map file, then editing the map, or create a new map from scratch. 	</a:t>
            </a:r>
            <a:endParaRPr lang="en-US" sz="24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9930" y="5052278"/>
            <a:ext cx="101596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4- Verification of map correctness upon loading and before saving (at least 3 types of incorrect maps). 	</a:t>
            </a:r>
            <a:endParaRPr lang="en-US" sz="24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14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>
                <a:solidFill>
                  <a:prstClr val="black">
                    <a:lumMod val="75000"/>
                  </a:prstClr>
                </a:solidFill>
              </a:rPr>
              <a:pPr/>
              <a:t>12</a:t>
            </a:fld>
            <a:endParaRPr lang="en-IE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1645595" y="0"/>
            <a:ext cx="9144000" cy="6071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/>
              </a:buClr>
            </a:pPr>
            <a:r>
              <a:rPr lang="en-IE" sz="2800" b="1" dirty="0">
                <a:solidFill>
                  <a:srgbClr val="C00000"/>
                </a:solidFill>
                <a:effectLst>
                  <a:glow rad="38100">
                    <a:prstClr val="white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Functional Requirements </a:t>
            </a:r>
            <a:r>
              <a:rPr lang="en-IE" sz="2800" dirty="0">
                <a:gradFill flip="none" rotWithShape="1">
                  <a:gsLst>
                    <a:gs pos="0">
                      <a:prstClr val="black"/>
                    </a:gs>
                    <a:gs pos="100000">
                      <a:prstClr val="black">
                        <a:lumMod val="75000"/>
                      </a:prstClr>
                    </a:gs>
                  </a:gsLst>
                  <a:lin ang="5400000" scaled="0"/>
                  <a:tileRect/>
                </a:gradFill>
                <a:effectLst>
                  <a:glow rad="38100">
                    <a:prstClr val="white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601651" y="779404"/>
            <a:ext cx="57246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E" sz="2000" b="1" dirty="0" smtClean="0">
                <a:solidFill>
                  <a:schemeClr val="accent1"/>
                </a:solidFill>
                <a:latin typeface="Arial" panose="020B0604020202020204" pitchFamily="34" charset="0"/>
              </a:rPr>
              <a:t>Game Play:  </a:t>
            </a:r>
            <a:r>
              <a:rPr lang="en-IE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Start up </a:t>
            </a:r>
            <a:r>
              <a:rPr lang="en-IE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 </a:t>
            </a:r>
            <a:r>
              <a:rPr lang="en-IE" sz="2000" dirty="0"/>
              <a:t>	</a:t>
            </a:r>
            <a:r>
              <a:rPr lang="en-IE" sz="2000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IE" sz="3200" dirty="0">
                <a:solidFill>
                  <a:srgbClr val="000000"/>
                </a:solidFill>
                <a:latin typeface="Arial" panose="020B0604020202020204" pitchFamily="34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370788" y="1640673"/>
            <a:ext cx="90308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1- Game starts by user selection of a </a:t>
            </a:r>
            <a:r>
              <a:rPr lang="en-US" sz="2400" b="0" i="0" u="sng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user-saved</a:t>
            </a:r>
            <a:r>
              <a:rPr lang="en-US" sz="24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 map file. </a:t>
            </a:r>
            <a:endParaRPr lang="en-US" sz="24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0789" y="2102338"/>
            <a:ext cx="78588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2- Map is loaded as a connected graph, which is rendered effectively to the user to enable efficient play.</a:t>
            </a:r>
            <a:endParaRPr lang="en-US" sz="24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0788" y="3019603"/>
            <a:ext cx="90308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3- User chooses the number of players, then all countries are randomly assigned to players. 	</a:t>
            </a:r>
            <a:endParaRPr lang="en-US" sz="24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47839" y="4002897"/>
            <a:ext cx="90308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4- Players are allocated a number of initial armies, depending on the number of players. 	</a:t>
            </a:r>
            <a:endParaRPr lang="en-US" sz="24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70788" y="5052278"/>
            <a:ext cx="90308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 smtClean="0">
                <a:solidFill>
                  <a:srgbClr val="000000"/>
                </a:solidFill>
                <a:latin typeface="Arial" panose="020B0604020202020204" pitchFamily="34" charset="0"/>
              </a:rPr>
              <a:t>5- In round-robin fashion, the players place their given armies one by one on their own countries. 	</a:t>
            </a:r>
            <a:endParaRPr lang="en-US" sz="24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399284" y="2378832"/>
            <a:ext cx="341721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to represent map?</a:t>
            </a:r>
            <a:endParaRPr lang="en-US" sz="2000" b="0" i="0" u="none" strike="noStrike" baseline="0" dirty="0" smtClean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445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>
                <a:solidFill>
                  <a:prstClr val="black">
                    <a:lumMod val="75000"/>
                  </a:prstClr>
                </a:solidFill>
              </a:rPr>
              <a:pPr/>
              <a:t>13</a:t>
            </a:fld>
            <a:endParaRPr lang="en-IE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1645595" y="0"/>
            <a:ext cx="9144000" cy="6071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/>
              </a:buClr>
            </a:pPr>
            <a:r>
              <a:rPr lang="en-IE" sz="2800" b="1" dirty="0">
                <a:solidFill>
                  <a:srgbClr val="C00000"/>
                </a:solidFill>
                <a:effectLst>
                  <a:glow rad="38100">
                    <a:prstClr val="white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Functional Requirements </a:t>
            </a:r>
            <a:r>
              <a:rPr lang="en-IE" sz="2800" dirty="0">
                <a:gradFill flip="none" rotWithShape="1">
                  <a:gsLst>
                    <a:gs pos="0">
                      <a:prstClr val="black"/>
                    </a:gs>
                    <a:gs pos="100000">
                      <a:prstClr val="black">
                        <a:lumMod val="75000"/>
                      </a:prstClr>
                    </a:gs>
                  </a:gsLst>
                  <a:lin ang="5400000" scaled="0"/>
                  <a:tileRect/>
                </a:gradFill>
                <a:effectLst>
                  <a:glow rad="38100">
                    <a:prstClr val="white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451534" y="948681"/>
            <a:ext cx="66479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E" sz="2000" b="1" dirty="0" smtClean="0">
                <a:solidFill>
                  <a:srgbClr val="5B9BD5"/>
                </a:solidFill>
                <a:latin typeface="Arial" panose="020B0604020202020204" pitchFamily="34" charset="0"/>
              </a:rPr>
              <a:t>Game Play:  </a:t>
            </a:r>
            <a:r>
              <a:rPr lang="en-IE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 phase</a:t>
            </a:r>
            <a:r>
              <a:rPr lang="en-IE" sz="2000" dirty="0" smtClean="0">
                <a:solidFill>
                  <a:prstClr val="black"/>
                </a:solidFill>
              </a:rPr>
              <a:t>	</a:t>
            </a:r>
            <a:r>
              <a:rPr lang="en-IE" sz="2000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IE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	</a:t>
            </a:r>
            <a:endParaRPr lang="en-IE" sz="32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1534" y="2171872"/>
            <a:ext cx="90308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1- </a:t>
            </a:r>
            <a:r>
              <a:rPr lang="en-US" sz="2400" dirty="0" smtClean="0">
                <a:solidFill>
                  <a:srgbClr val="000000"/>
                </a:solidFill>
                <a:latin typeface="Arial" panose="020B0604020202020204" pitchFamily="34" charset="0"/>
              </a:rPr>
              <a:t>Calculation of correct number of reinforcement armies according to the Risk rules.</a:t>
            </a:r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1534" y="3344363"/>
            <a:ext cx="78588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Arial" panose="020B0604020202020204" pitchFamily="34" charset="0"/>
              </a:rPr>
              <a:t>2- Player place all reinforcement armies on the map.</a:t>
            </a:r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367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>
                <a:solidFill>
                  <a:prstClr val="black">
                    <a:lumMod val="75000"/>
                  </a:prstClr>
                </a:solidFill>
              </a:rPr>
              <a:pPr/>
              <a:t>14</a:t>
            </a:fld>
            <a:endParaRPr lang="en-IE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1645595" y="0"/>
            <a:ext cx="9144000" cy="6071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/>
              </a:buClr>
            </a:pPr>
            <a:r>
              <a:rPr lang="en-IE" sz="2800" b="1" dirty="0">
                <a:solidFill>
                  <a:srgbClr val="C00000"/>
                </a:solidFill>
                <a:effectLst>
                  <a:glow rad="38100">
                    <a:prstClr val="white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Functional Requirements </a:t>
            </a:r>
            <a:r>
              <a:rPr lang="en-IE" sz="2800" dirty="0">
                <a:gradFill flip="none" rotWithShape="1">
                  <a:gsLst>
                    <a:gs pos="0">
                      <a:prstClr val="black"/>
                    </a:gs>
                    <a:gs pos="100000">
                      <a:prstClr val="black">
                        <a:lumMod val="75000"/>
                      </a:prstClr>
                    </a:gs>
                  </a:gsLst>
                  <a:lin ang="5400000" scaled="0"/>
                  <a:tileRect/>
                </a:gradFill>
                <a:effectLst>
                  <a:glow rad="38100">
                    <a:prstClr val="white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451534" y="948681"/>
            <a:ext cx="57246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E" sz="2000" b="1" dirty="0" smtClean="0">
                <a:solidFill>
                  <a:srgbClr val="5B9BD5"/>
                </a:solidFill>
                <a:latin typeface="Arial" panose="020B0604020202020204" pitchFamily="34" charset="0"/>
              </a:rPr>
              <a:t>Game Play:  </a:t>
            </a:r>
            <a:r>
              <a:rPr lang="en-IE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Fortification phase</a:t>
            </a:r>
            <a:r>
              <a:rPr lang="en-IE" sz="2000" dirty="0" smtClean="0">
                <a:solidFill>
                  <a:prstClr val="black"/>
                </a:solidFill>
              </a:rPr>
              <a:t>	</a:t>
            </a:r>
            <a:r>
              <a:rPr lang="en-IE" sz="2000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IE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	</a:t>
            </a:r>
            <a:endParaRPr lang="en-IE" sz="32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1534" y="2171872"/>
            <a:ext cx="90308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Arial" panose="020B0604020202020204" pitchFamily="34" charset="0"/>
              </a:rPr>
              <a:t>1- Implementation of a valid fortification move according to the Risk rules.</a:t>
            </a:r>
            <a:endParaRPr lang="en-US" sz="24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87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/>
              <a:pPr/>
              <a:t>15</a:t>
            </a:fld>
            <a:endParaRPr lang="en-IE" dirty="0"/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1532848" y="2547577"/>
            <a:ext cx="9144000" cy="6071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dirty="0" smtClean="0">
                <a:solidFill>
                  <a:srgbClr val="C00000"/>
                </a:solidFill>
              </a:rPr>
              <a:t>Architectural Design of Project</a:t>
            </a:r>
            <a:endParaRPr lang="en-IE" sz="4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37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mtClean="0">
                <a:solidFill>
                  <a:prstClr val="black">
                    <a:lumMod val="75000"/>
                  </a:prstClr>
                </a:solidFill>
              </a:rPr>
              <a:pPr/>
              <a:t>16</a:t>
            </a:fld>
            <a:endParaRPr lang="en-IE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1521274" y="255790"/>
            <a:ext cx="9144000" cy="6071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/>
              </a:buClr>
            </a:pPr>
            <a:r>
              <a:rPr lang="en-US" sz="2800" b="1" dirty="0">
                <a:solidFill>
                  <a:srgbClr val="C00000"/>
                </a:solidFill>
                <a:effectLst>
                  <a:glow rad="38100">
                    <a:prstClr val="white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architectural design of project</a:t>
            </a:r>
            <a:endParaRPr lang="en-IE" sz="2800" b="1" dirty="0">
              <a:solidFill>
                <a:srgbClr val="C00000"/>
              </a:solidFill>
              <a:effectLst>
                <a:glow rad="38100">
                  <a:prstClr val="white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0222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4736" y="3088802"/>
            <a:ext cx="4233292" cy="1757971"/>
          </a:xfrm>
        </p:spPr>
        <p:txBody>
          <a:bodyPr>
            <a:normAutofit fontScale="90000"/>
          </a:bodyPr>
          <a:lstStyle/>
          <a:p>
            <a:pPr algn="l"/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Continent</a:t>
            </a:r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Countries</a:t>
            </a:r>
            <a:br>
              <a:rPr lang="en-US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 Value</a:t>
            </a:r>
            <a:endParaRPr lang="en-I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9699" y="156742"/>
            <a:ext cx="9144000" cy="607187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Algorithm Of The Game</a:t>
            </a:r>
            <a:endParaRPr lang="en-IE" sz="2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z="2400" smtClean="0"/>
              <a:t>2</a:t>
            </a:fld>
            <a:endParaRPr lang="en-IE" sz="2400" dirty="0"/>
          </a:p>
        </p:txBody>
      </p:sp>
      <p:sp>
        <p:nvSpPr>
          <p:cNvPr id="5" name="Rectangle 4"/>
          <p:cNvSpPr/>
          <p:nvPr/>
        </p:nvSpPr>
        <p:spPr>
          <a:xfrm>
            <a:off x="4607222" y="4791598"/>
            <a:ext cx="3045163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Country: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Adjacency list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x,y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7" name="Rectangle 6"/>
          <p:cNvSpPr/>
          <p:nvPr/>
        </p:nvSpPr>
        <p:spPr>
          <a:xfrm>
            <a:off x="447231" y="2041520"/>
            <a:ext cx="1737976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Map:</a:t>
            </a:r>
          </a:p>
          <a:p>
            <a:r>
              <a:rPr lang="en-US" sz="28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Continents</a:t>
            </a:r>
            <a:endParaRPr lang="en-US" cap="none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149" y="763929"/>
            <a:ext cx="6860756" cy="378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80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conquest play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460" y="1090652"/>
            <a:ext cx="3611301" cy="541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9699" y="156742"/>
            <a:ext cx="9144000" cy="607187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Algorithm Of The Game</a:t>
            </a:r>
            <a:endParaRPr lang="en-IE" sz="2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496912" y="6325042"/>
            <a:ext cx="551167" cy="365125"/>
          </a:xfrm>
        </p:spPr>
        <p:txBody>
          <a:bodyPr/>
          <a:lstStyle/>
          <a:p>
            <a:fld id="{4EC5F5E5-424C-4B54-A5CA-A7C327D8BA72}" type="slidenum">
              <a:rPr lang="en-IE" sz="2400" smtClean="0">
                <a:solidFill>
                  <a:prstClr val="black">
                    <a:lumMod val="75000"/>
                  </a:prstClr>
                </a:solidFill>
              </a:rPr>
              <a:pPr/>
              <a:t>3</a:t>
            </a:fld>
            <a:endParaRPr lang="en-IE" sz="2400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14390" y="1113835"/>
            <a:ext cx="2040943" cy="25237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Player:</a:t>
            </a:r>
            <a:endParaRPr lang="en-US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Cards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Countries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Armies</a:t>
            </a:r>
            <a:endParaRPr lang="en-US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E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82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9699" y="156742"/>
            <a:ext cx="9144000" cy="607187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Algorithm Of The Game</a:t>
            </a:r>
            <a:endParaRPr lang="en-IE" sz="2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z="2400" smtClean="0">
                <a:solidFill>
                  <a:prstClr val="black">
                    <a:lumMod val="75000"/>
                  </a:prstClr>
                </a:solidFill>
              </a:rPr>
              <a:pPr/>
              <a:t>4</a:t>
            </a:fld>
            <a:endParaRPr lang="en-IE" sz="2400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9357" y="1079111"/>
            <a:ext cx="4525791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Events:</a:t>
            </a:r>
            <a:endParaRPr lang="en-US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 up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play game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Turn (round-robin fashion)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Battle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Grading</a:t>
            </a:r>
            <a:endParaRPr lang="en-US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984542" y="4067393"/>
            <a:ext cx="320844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play </a:t>
            </a:r>
            <a:r>
              <a:rPr 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Attack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Fortification</a:t>
            </a:r>
          </a:p>
        </p:txBody>
      </p:sp>
      <p:pic>
        <p:nvPicPr>
          <p:cNvPr id="2050" name="Picture 2" descr="Image result for event of an algorith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4477" y="885201"/>
            <a:ext cx="4876800" cy="487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50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2772" y="2756111"/>
            <a:ext cx="7399227" cy="4101889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9699" y="156742"/>
            <a:ext cx="9144000" cy="607187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Algorithm Of The Game</a:t>
            </a:r>
            <a:endParaRPr lang="en-IE" sz="2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653699" y="6137918"/>
            <a:ext cx="551167" cy="365125"/>
          </a:xfrm>
        </p:spPr>
        <p:txBody>
          <a:bodyPr/>
          <a:lstStyle/>
          <a:p>
            <a:fld id="{4EC5F5E5-424C-4B54-A5CA-A7C327D8BA72}" type="slidenum">
              <a:rPr lang="en-IE" sz="2400" smtClean="0">
                <a:solidFill>
                  <a:prstClr val="black">
                    <a:lumMod val="75000"/>
                  </a:prstClr>
                </a:solidFill>
              </a:rPr>
              <a:pPr/>
              <a:t>5</a:t>
            </a:fld>
            <a:endParaRPr lang="en-IE" sz="2400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65391" y="763929"/>
            <a:ext cx="7324569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 </a:t>
            </a:r>
            <a:r>
              <a:rPr 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up:</a:t>
            </a:r>
            <a:endParaRPr lang="en-US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players are determined (TA: just 5)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countries are randomly assigned to players</a:t>
            </a:r>
            <a:endParaRPr lang="en-US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61327" y="2048225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Question: </a:t>
            </a:r>
            <a:r>
              <a:rPr lang="en-US" sz="2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suppose we have 14 countries and 5 players. </a:t>
            </a:r>
          </a:p>
          <a:p>
            <a:r>
              <a:rPr lang="en-US" sz="2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many countries should be assigned to a player?</a:t>
            </a:r>
            <a:endParaRPr lang="en-US" sz="2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967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9699" y="156742"/>
            <a:ext cx="9144000" cy="607187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Algorithm Of The Game</a:t>
            </a:r>
            <a:endParaRPr lang="en-IE" sz="2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z="2400" smtClean="0">
                <a:solidFill>
                  <a:prstClr val="black">
                    <a:lumMod val="75000"/>
                  </a:prstClr>
                </a:solidFill>
              </a:rPr>
              <a:pPr/>
              <a:t>6</a:t>
            </a:fld>
            <a:endParaRPr lang="en-IE" sz="2400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91185" y="775880"/>
            <a:ext cx="9140644" cy="56938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Reinforcement:</a:t>
            </a:r>
            <a:endParaRPr lang="en-US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player given a number of armies  (= #countries/3)</a:t>
            </a:r>
            <a:endParaRPr lang="en-US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all countries of a continent belong to a player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Receive some armies according to the continent control value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he has 3 cards (different or same)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 can exchange cards for armies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any reinforcement step: for first 3 cards : 5 armies</a:t>
            </a:r>
          </a:p>
          <a:p>
            <a:r>
              <a:rPr lang="en-US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for second 3 cards 10 armies</a:t>
            </a:r>
            <a:r>
              <a:rPr lang="en-US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Minimal number of reinforcement armies is 3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 must at least exchange 3 cards if he has 5 cards or more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Place any armies on any countries he owns </a:t>
            </a:r>
          </a:p>
        </p:txBody>
      </p:sp>
      <p:sp>
        <p:nvSpPr>
          <p:cNvPr id="2" name="Rectangle 1"/>
          <p:cNvSpPr/>
          <p:nvPr/>
        </p:nvSpPr>
        <p:spPr>
          <a:xfrm>
            <a:off x="6829922" y="3043164"/>
            <a:ext cx="395967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Question: </a:t>
            </a:r>
            <a:r>
              <a:rPr lang="en-US" sz="2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the application of “type of cards”?</a:t>
            </a:r>
            <a:endParaRPr lang="en-US" sz="2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own Arrow 4"/>
          <p:cNvSpPr/>
          <p:nvPr/>
        </p:nvSpPr>
        <p:spPr>
          <a:xfrm>
            <a:off x="4525701" y="2129742"/>
            <a:ext cx="659757" cy="5208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Down Arrow 7"/>
          <p:cNvSpPr/>
          <p:nvPr/>
        </p:nvSpPr>
        <p:spPr>
          <a:xfrm>
            <a:off x="4195822" y="3397107"/>
            <a:ext cx="659757" cy="4514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9" name="Rectangle 8"/>
          <p:cNvSpPr/>
          <p:nvPr/>
        </p:nvSpPr>
        <p:spPr>
          <a:xfrm>
            <a:off x="7982455" y="5112775"/>
            <a:ext cx="343018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Question: </a:t>
            </a:r>
            <a:r>
              <a:rPr lang="en-US" sz="2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does it mean?</a:t>
            </a:r>
            <a:endParaRPr lang="en-US" sz="2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178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787" y="3350093"/>
            <a:ext cx="5384479" cy="350790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9699" y="156742"/>
            <a:ext cx="9144000" cy="607187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Algorithm Of The Game</a:t>
            </a:r>
            <a:endParaRPr lang="en-IE" sz="2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z="2400" smtClean="0">
                <a:solidFill>
                  <a:prstClr val="black">
                    <a:lumMod val="75000"/>
                  </a:prstClr>
                </a:solidFill>
              </a:rPr>
              <a:pPr/>
              <a:t>7</a:t>
            </a:fld>
            <a:endParaRPr lang="en-IE" sz="2400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91185" y="775880"/>
            <a:ext cx="11070659" cy="56938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Attack:</a:t>
            </a:r>
            <a:endParaRPr lang="en-US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Choose one of his countries which has at least 2 armies</a:t>
            </a:r>
            <a:endParaRPr lang="en-US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Declare attack on adjacent countries of opponents</a:t>
            </a:r>
            <a:endParaRPr lang="en-US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Battle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all of the defender armies eliminated the attacker captures the country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attack modifying the:</a:t>
            </a:r>
          </a:p>
          <a:p>
            <a:pPr marL="137795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Owner of countries</a:t>
            </a:r>
          </a:p>
          <a:p>
            <a:pPr marL="137795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Rewards and cards</a:t>
            </a:r>
          </a:p>
          <a:p>
            <a:pPr marL="137795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armies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conquer he should place some </a:t>
            </a:r>
          </a:p>
          <a:p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armies in his new country</a:t>
            </a:r>
          </a:p>
          <a:p>
            <a:r>
              <a:rPr lang="en-US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(GE number of previous armies)</a:t>
            </a:r>
            <a:endParaRPr lang="en-US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09699" y="2896468"/>
            <a:ext cx="69976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Question: </a:t>
            </a:r>
            <a:r>
              <a:rPr 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lang="en-US" sz="2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happens IF all of the </a:t>
            </a:r>
            <a:r>
              <a:rPr lang="en-US" sz="2000" i="1" u="sng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attacker</a:t>
            </a:r>
            <a:r>
              <a:rPr lang="en-US" sz="20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armies eliminated ?</a:t>
            </a:r>
            <a:endParaRPr lang="en-US" sz="2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052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ndAc>
          <p:stSnd>
            <p:snd r:embed="rId3" name="explode.wav"/>
          </p:stSnd>
        </p:sndAc>
      </p:transition>
    </mc:Choice>
    <mc:Fallback>
      <p:transition spd="slow">
        <p:sndAc>
          <p:stSnd>
            <p:snd r:embed="rId3" name="explod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7629" y="3486675"/>
            <a:ext cx="5404371" cy="337132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9699" y="156742"/>
            <a:ext cx="9144000" cy="607187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Algorithm Of The Game</a:t>
            </a:r>
            <a:endParaRPr lang="en-IE" sz="2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55734" y="6334687"/>
            <a:ext cx="551167" cy="365125"/>
          </a:xfrm>
        </p:spPr>
        <p:txBody>
          <a:bodyPr/>
          <a:lstStyle/>
          <a:p>
            <a:fld id="{4EC5F5E5-424C-4B54-A5CA-A7C327D8BA72}" type="slidenum">
              <a:rPr lang="en-IE" sz="2400" smtClean="0">
                <a:solidFill>
                  <a:prstClr val="black">
                    <a:lumMod val="75000"/>
                  </a:prstClr>
                </a:solidFill>
              </a:rPr>
              <a:pPr/>
              <a:t>8</a:t>
            </a:fld>
            <a:endParaRPr lang="en-IE" sz="2400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62647" y="828027"/>
            <a:ext cx="652498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Battle</a:t>
            </a:r>
            <a:r>
              <a:rPr lang="en-US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0" i="0" u="none" strike="noStrike" baseline="0" dirty="0" smtClean="0">
                <a:latin typeface="Times New Roman" panose="02020603050405020304" pitchFamily="18" charset="0"/>
              </a:rPr>
              <a:t>Attacker 3 dice,</a:t>
            </a:r>
            <a:r>
              <a:rPr lang="en-US" sz="2800" b="0" i="0" u="none" strike="noStrike" dirty="0" smtClean="0">
                <a:latin typeface="Times New Roman" panose="02020603050405020304" pitchFamily="18" charset="0"/>
              </a:rPr>
              <a:t> Defender 2 dice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aseline="0" dirty="0" smtClean="0">
                <a:latin typeface="Times New Roman" panose="02020603050405020304" pitchFamily="18" charset="0"/>
              </a:rPr>
              <a:t>Number of dice should be less than number if armies in attacking country</a:t>
            </a:r>
            <a:endParaRPr lang="en-IE" sz="2800" b="0" i="0" u="none" strike="noStrike" baseline="0" dirty="0" smtClean="0">
              <a:latin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IE" sz="2800" dirty="0">
                <a:latin typeface="Times New Roman" panose="02020603050405020304" pitchFamily="18" charset="0"/>
              </a:rPr>
              <a:t>Compare the highest die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IE" sz="2800" dirty="0">
                <a:latin typeface="Times New Roman" panose="02020603050405020304" pitchFamily="18" charset="0"/>
              </a:rPr>
              <a:t>Smaller dice        loses one army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IE" sz="2800" dirty="0">
                <a:latin typeface="Times New Roman" panose="02020603050405020304" pitchFamily="18" charset="0"/>
              </a:rPr>
              <a:t>IF defender </a:t>
            </a:r>
            <a:r>
              <a:rPr lang="en-IE" sz="2800" u="sng" dirty="0">
                <a:latin typeface="Times New Roman" panose="02020603050405020304" pitchFamily="18" charset="0"/>
              </a:rPr>
              <a:t>rolled</a:t>
            </a:r>
            <a:r>
              <a:rPr lang="en-IE" sz="2800" dirty="0">
                <a:latin typeface="Times New Roman" panose="02020603050405020304" pitchFamily="18" charset="0"/>
              </a:rPr>
              <a:t> 2 dice    </a:t>
            </a:r>
            <a:r>
              <a:rPr lang="en-IE" sz="2800" dirty="0" smtClean="0">
                <a:latin typeface="Times New Roman" panose="02020603050405020304" pitchFamily="18" charset="0"/>
              </a:rPr>
              <a:t>  compare </a:t>
            </a:r>
            <a:r>
              <a:rPr lang="en-IE" sz="2800" dirty="0">
                <a:latin typeface="Times New Roman" panose="02020603050405020304" pitchFamily="18" charset="0"/>
              </a:rPr>
              <a:t>the two next-highest dice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>
                <a:latin typeface="Times New Roman" panose="02020603050405020304" pitchFamily="18" charset="0"/>
              </a:rPr>
              <a:t>Attacker decide to continue or not</a:t>
            </a:r>
          </a:p>
        </p:txBody>
      </p:sp>
      <p:sp>
        <p:nvSpPr>
          <p:cNvPr id="8" name="Notched Right Arrow 7"/>
          <p:cNvSpPr/>
          <p:nvPr/>
        </p:nvSpPr>
        <p:spPr>
          <a:xfrm>
            <a:off x="2766350" y="3136740"/>
            <a:ext cx="416688" cy="24306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9" name="Notched Right Arrow 8"/>
          <p:cNvSpPr/>
          <p:nvPr/>
        </p:nvSpPr>
        <p:spPr>
          <a:xfrm>
            <a:off x="4400309" y="3594427"/>
            <a:ext cx="416688" cy="24306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98472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ndAc>
          <p:stSnd>
            <p:snd r:embed="rId3" name="drumroll.wav"/>
          </p:stSnd>
        </p:sndAc>
      </p:transition>
    </mc:Choice>
    <mc:Fallback>
      <p:transition spd="slow">
        <p:sndAc>
          <p:stSnd>
            <p:snd r:embed="rId3" name="drumroll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9699" y="156742"/>
            <a:ext cx="9144000" cy="607187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Algorithm Of The Game</a:t>
            </a:r>
            <a:endParaRPr lang="en-IE" sz="2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F5E5-424C-4B54-A5CA-A7C327D8BA72}" type="slidenum">
              <a:rPr lang="en-IE" sz="2400" smtClean="0">
                <a:solidFill>
                  <a:prstClr val="black">
                    <a:lumMod val="75000"/>
                  </a:prstClr>
                </a:solidFill>
              </a:rPr>
              <a:pPr/>
              <a:t>9</a:t>
            </a:fld>
            <a:endParaRPr lang="en-IE" sz="2400" dirty="0">
              <a:solidFill>
                <a:prstClr val="black">
                  <a:lumMod val="75000"/>
                </a:prst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91185" y="775880"/>
            <a:ext cx="10368544" cy="4185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the main 3 phases (Grading):</a:t>
            </a:r>
            <a:endParaRPr lang="en-US" sz="28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 turn is finished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he has no country           Remove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he conquer at least one country         Receive cards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IF he conquer last country of a player        Received all of his cards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he captured all of the countries          Game finish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Down Arrow 5"/>
          <p:cNvSpPr/>
          <p:nvPr/>
        </p:nvSpPr>
        <p:spPr>
          <a:xfrm rot="16200000">
            <a:off x="4742327" y="2002125"/>
            <a:ext cx="462987" cy="520861"/>
          </a:xfrm>
          <a:prstGeom prst="downArrow">
            <a:avLst>
              <a:gd name="adj1" fmla="val 50000"/>
              <a:gd name="adj2" fmla="val 45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Down Arrow 7"/>
          <p:cNvSpPr/>
          <p:nvPr/>
        </p:nvSpPr>
        <p:spPr>
          <a:xfrm rot="16200000">
            <a:off x="6547559" y="2647425"/>
            <a:ext cx="462987" cy="520861"/>
          </a:xfrm>
          <a:prstGeom prst="downArrow">
            <a:avLst>
              <a:gd name="adj1" fmla="val 50000"/>
              <a:gd name="adj2" fmla="val 45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9" name="Down Arrow 8"/>
          <p:cNvSpPr/>
          <p:nvPr/>
        </p:nvSpPr>
        <p:spPr>
          <a:xfrm rot="16200000">
            <a:off x="7068421" y="3281572"/>
            <a:ext cx="462987" cy="520861"/>
          </a:xfrm>
          <a:prstGeom prst="downArrow">
            <a:avLst>
              <a:gd name="adj1" fmla="val 50000"/>
              <a:gd name="adj2" fmla="val 45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0" name="Down Arrow 9"/>
          <p:cNvSpPr/>
          <p:nvPr/>
        </p:nvSpPr>
        <p:spPr>
          <a:xfrm rot="16200000">
            <a:off x="6547560" y="3915719"/>
            <a:ext cx="462987" cy="520861"/>
          </a:xfrm>
          <a:prstGeom prst="downArrow">
            <a:avLst>
              <a:gd name="adj1" fmla="val 50000"/>
              <a:gd name="adj2" fmla="val 45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8153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373</TotalTime>
  <Words>689</Words>
  <Application>Microsoft Office PowerPoint</Application>
  <PresentationFormat>Widescreen</PresentationFormat>
  <Paragraphs>134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Century Gothic</vt:lpstr>
      <vt:lpstr>Times New Roman</vt:lpstr>
      <vt:lpstr>Wingdings</vt:lpstr>
      <vt:lpstr>Mesh</vt:lpstr>
      <vt:lpstr>PowerPoint Presentation</vt:lpstr>
      <vt:lpstr> Continent: Countries Control Value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Map: Countries Control Value</dc:title>
  <dc:creator>Windows User</dc:creator>
  <cp:lastModifiedBy>Windows User</cp:lastModifiedBy>
  <cp:revision>21</cp:revision>
  <dcterms:created xsi:type="dcterms:W3CDTF">2019-09-18T13:51:09Z</dcterms:created>
  <dcterms:modified xsi:type="dcterms:W3CDTF">2019-09-18T20:04:24Z</dcterms:modified>
</cp:coreProperties>
</file>

<file path=docProps/thumbnail.jpeg>
</file>